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Inter SemiBold"/>
      <p:regular r:id="rId11"/>
      <p:bold r:id="rId12"/>
      <p:italic r:id="rId13"/>
      <p:boldItalic r:id="rId14"/>
    </p:embeddedFon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50F45C-3864-418D-8DBE-A39089689BFD}">
  <a:tblStyle styleId="{0350F45C-3864-418D-8DBE-A39089689BF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font" Target="fonts/InterSemiBold-regular.fntdata"/><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font" Target="fonts/InterSemiBold-italic.fntdata"/><Relationship Id="rId24" Type="http://schemas.openxmlformats.org/officeDocument/2006/relationships/font" Target="fonts/PlusJakartaSansMedium-boldItalic.fntdata"/><Relationship Id="rId12" Type="http://schemas.openxmlformats.org/officeDocument/2006/relationships/font" Target="fonts/InterSemiBold-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font" Target="fonts/InterSemiBold-boldItalic.fntdata"/><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0b0ef3486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0b0ef348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49e708f91d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49e708f91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49e708f91d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49e708f91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49e708f91d_0_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49e708f91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youtube.com/watch?v=tuCf-2idBs4" TargetMode="External"/><Relationship Id="rId5" Type="http://schemas.openxmlformats.org/officeDocument/2006/relationships/hyperlink" Target="https://www.youtube.com/watch?v=cdpYOexNE0A" TargetMode="External"/><Relationship Id="rId6" Type="http://schemas.openxmlformats.org/officeDocument/2006/relationships/hyperlink" Target="https://www.youtube.com/watch?v=epDnsHf2CL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youtube.com/watch?v=tuCf-2idBs4" TargetMode="External"/><Relationship Id="rId5" Type="http://schemas.openxmlformats.org/officeDocument/2006/relationships/hyperlink" Target="https://www.youtube.com/watch?v=cdpYOexNE0A" TargetMode="External"/><Relationship Id="rId6" Type="http://schemas.openxmlformats.org/officeDocument/2006/relationships/hyperlink" Target="https://www.youtube.com/watch?v=epDnsHf2CL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55" name="Google Shape;55;p13"/>
          <p:cNvSpPr txBox="1"/>
          <p:nvPr/>
        </p:nvSpPr>
        <p:spPr>
          <a:xfrm>
            <a:off x="0" y="0"/>
            <a:ext cx="7315200" cy="106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57" name="Google Shape;57;p13"/>
          <p:cNvGraphicFramePr/>
          <p:nvPr/>
        </p:nvGraphicFramePr>
        <p:xfrm>
          <a:off x="441438" y="1270650"/>
          <a:ext cx="3000000" cy="3000000"/>
        </p:xfrm>
        <a:graphic>
          <a:graphicData uri="http://schemas.openxmlformats.org/drawingml/2006/table">
            <a:tbl>
              <a:tblPr>
                <a:noFill/>
                <a:tableStyleId>{0350F45C-3864-418D-8DBE-A39089689BFD}</a:tableStyleId>
              </a:tblPr>
              <a:tblGrid>
                <a:gridCol w="6432300"/>
              </a:tblGrid>
              <a:tr h="4029450">
                <a:tc>
                  <a:txBody>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Directions:</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Imagine you are an immigrant coming to the United States during the Early Republic (between 1789 and 1844). Write a diary entry describing your experiences, thoughts, and feelings. Be creative, but also use what you’ve learned about immigrants during this time to display your content knowledge in the diary entry.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Required Topics: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came from and why you left your home country.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the journey to the U.S. was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Your first impressions of America.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live now and what your living conditions are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kind of work you do or hope to do.</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Any challenges or discrimination you’ve faced.</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How you feel about being in a new country and what your hopes are for the future.</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Tips: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Write in the first person (“I” and “my”).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Add feelings and details to make your entry more realistic and </a:t>
                      </a:r>
                      <a:r>
                        <a:rPr lang="en" sz="1200">
                          <a:latin typeface="Inter"/>
                          <a:ea typeface="Inter"/>
                          <a:cs typeface="Inter"/>
                          <a:sym typeface="Inter"/>
                        </a:rPr>
                        <a:t>historically</a:t>
                      </a:r>
                      <a:r>
                        <a:rPr lang="en" sz="1200">
                          <a:latin typeface="Inter"/>
                          <a:ea typeface="Inter"/>
                          <a:cs typeface="Inter"/>
                          <a:sym typeface="Inter"/>
                        </a:rPr>
                        <a:t> empathetic.</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 can give yourself a name and age to make it more personal.</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58" name="Google Shape;58;p13"/>
          <p:cNvGraphicFramePr/>
          <p:nvPr/>
        </p:nvGraphicFramePr>
        <p:xfrm>
          <a:off x="441450" y="5300100"/>
          <a:ext cx="3000000" cy="3000000"/>
        </p:xfrm>
        <a:graphic>
          <a:graphicData uri="http://schemas.openxmlformats.org/drawingml/2006/table">
            <a:tbl>
              <a:tblPr>
                <a:noFill/>
                <a:tableStyleId>{0350F45C-3864-418D-8DBE-A39089689BFD}</a:tableStyleId>
              </a:tblPr>
              <a:tblGrid>
                <a:gridCol w="2144100"/>
                <a:gridCol w="2144100"/>
                <a:gridCol w="2144100"/>
              </a:tblGrid>
              <a:tr h="381000">
                <a:tc gridSpan="3">
                  <a:txBody>
                    <a:bodyPr/>
                    <a:lstStyle/>
                    <a:p>
                      <a:pPr indent="0" lvl="0" marL="0" rtl="0" algn="ctr">
                        <a:spcBef>
                          <a:spcPts val="0"/>
                        </a:spcBef>
                        <a:spcAft>
                          <a:spcPts val="0"/>
                        </a:spcAft>
                        <a:buNone/>
                      </a:pPr>
                      <a:r>
                        <a:rPr lang="en" sz="1200">
                          <a:latin typeface="Inter"/>
                          <a:ea typeface="Inter"/>
                          <a:cs typeface="Inter"/>
                          <a:sym typeface="Inter"/>
                        </a:rPr>
                        <a:t>Use the videos to learn more about the lives of immigrants. Take notes to use as inspiration for your diary entry.</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hMerge="1"/>
              </a:tr>
              <a:tr h="381000">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4"/>
                        </a:rPr>
                        <a:t>German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5"/>
                        </a:rPr>
                        <a:t>Irish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6"/>
                        </a:rPr>
                        <a:t>Nativism</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 name="Shape 62"/>
        <p:cNvGrpSpPr/>
        <p:nvPr/>
      </p:nvGrpSpPr>
      <p:grpSpPr>
        <a:xfrm>
          <a:off x="0" y="0"/>
          <a:ext cx="0" cy="0"/>
          <a:chOff x="0" y="0"/>
          <a:chExt cx="0" cy="0"/>
        </a:xfrm>
      </p:grpSpPr>
      <p:sp>
        <p:nvSpPr>
          <p:cNvPr id="63" name="Google Shape;63;p14"/>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64" name="Google Shape;64;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65" name="Google Shape;65;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66" name="Google Shape;66;p14"/>
          <p:cNvGraphicFramePr/>
          <p:nvPr/>
        </p:nvGraphicFramePr>
        <p:xfrm>
          <a:off x="441438" y="1765950"/>
          <a:ext cx="3000000" cy="3000000"/>
        </p:xfrm>
        <a:graphic>
          <a:graphicData uri="http://schemas.openxmlformats.org/drawingml/2006/table">
            <a:tbl>
              <a:tblPr>
                <a:noFill/>
                <a:tableStyleId>{0350F45C-3864-418D-8DBE-A39089689BFD}</a:tableStyleId>
              </a:tblPr>
              <a:tblGrid>
                <a:gridCol w="6432300"/>
              </a:tblGrid>
              <a:tr h="7040425">
                <a:tc>
                  <a:txBody>
                    <a:bodyPr/>
                    <a:lstStyle/>
                    <a:p>
                      <a:pPr indent="0" lvl="0" marL="0" rtl="0" algn="l">
                        <a:lnSpc>
                          <a:spcPct val="115000"/>
                        </a:lnSpc>
                        <a:spcBef>
                          <a:spcPts val="1200"/>
                        </a:spcBef>
                        <a:spcAft>
                          <a:spcPts val="1200"/>
                        </a:spcAft>
                        <a:buNone/>
                      </a:pPr>
                      <a:r>
                        <a:t/>
                      </a:r>
                      <a:endParaRPr b="1"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72" name="Google Shape;72;p15"/>
          <p:cNvSpPr txBox="1"/>
          <p:nvPr/>
        </p:nvSpPr>
        <p:spPr>
          <a:xfrm>
            <a:off x="0" y="0"/>
            <a:ext cx="7315200" cy="106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73" name="Google Shape;73;p1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74" name="Google Shape;74;p15"/>
          <p:cNvGraphicFramePr/>
          <p:nvPr/>
        </p:nvGraphicFramePr>
        <p:xfrm>
          <a:off x="441438" y="1270650"/>
          <a:ext cx="3000000" cy="3000000"/>
        </p:xfrm>
        <a:graphic>
          <a:graphicData uri="http://schemas.openxmlformats.org/drawingml/2006/table">
            <a:tbl>
              <a:tblPr>
                <a:noFill/>
                <a:tableStyleId>{0350F45C-3864-418D-8DBE-A39089689BFD}</a:tableStyleId>
              </a:tblPr>
              <a:tblGrid>
                <a:gridCol w="6432300"/>
              </a:tblGrid>
              <a:tr h="4029450">
                <a:tc>
                  <a:txBody>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Directions:</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Imagine you are an immigrant coming to the United States during the Early Republic (between 1789 and 1844). Write a diary entry describing your experiences, thoughts, and feelings. Be creative, but also use what you’ve learned about immigrants during this time to display your content knowledge in the diary entry.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Required Topics: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came from and why you left your home country.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the journey to the U.S. was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Your first impressions of America.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Where you live now and what your living conditions are like.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kind of work you do or hope to do.</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Any challenges or discrimination you’ve faced.</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How you feel about being in a new country and what your hopes are for the future.</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Tips:</a:t>
                      </a:r>
                      <a:endParaRPr b="1"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Write in the first person (“I” and “my”).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Add feelings and details to make your entry more realistic and historically empathetic.</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You can give yourself a name and age to make it more personal.</a:t>
                      </a:r>
                      <a:endParaRPr sz="12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75" name="Google Shape;75;p15"/>
          <p:cNvGraphicFramePr/>
          <p:nvPr/>
        </p:nvGraphicFramePr>
        <p:xfrm>
          <a:off x="441450" y="5300100"/>
          <a:ext cx="3000000" cy="3000000"/>
        </p:xfrm>
        <a:graphic>
          <a:graphicData uri="http://schemas.openxmlformats.org/drawingml/2006/table">
            <a:tbl>
              <a:tblPr>
                <a:noFill/>
                <a:tableStyleId>{0350F45C-3864-418D-8DBE-A39089689BFD}</a:tableStyleId>
              </a:tblPr>
              <a:tblGrid>
                <a:gridCol w="2144100"/>
                <a:gridCol w="2144100"/>
                <a:gridCol w="2144100"/>
              </a:tblGrid>
              <a:tr h="381000">
                <a:tc gridSpan="3">
                  <a:txBody>
                    <a:bodyPr/>
                    <a:lstStyle/>
                    <a:p>
                      <a:pPr indent="0" lvl="0" marL="0" rtl="0" algn="ctr">
                        <a:spcBef>
                          <a:spcPts val="0"/>
                        </a:spcBef>
                        <a:spcAft>
                          <a:spcPts val="0"/>
                        </a:spcAft>
                        <a:buNone/>
                      </a:pPr>
                      <a:r>
                        <a:rPr lang="en" sz="1200">
                          <a:latin typeface="Inter"/>
                          <a:ea typeface="Inter"/>
                          <a:cs typeface="Inter"/>
                          <a:sym typeface="Inter"/>
                        </a:rPr>
                        <a:t>Use the videos to learn more about the lives of immigrants. Take notes to use as inspiration for your diary entry.</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c hMerge="1"/>
              </a:tr>
              <a:tr h="381000">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4"/>
                        </a:rPr>
                        <a:t>German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5"/>
                        </a:rPr>
                        <a:t>Irish Immigration</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u="sng">
                          <a:solidFill>
                            <a:schemeClr val="hlink"/>
                          </a:solidFill>
                          <a:latin typeface="Inter"/>
                          <a:ea typeface="Inter"/>
                          <a:cs typeface="Inter"/>
                          <a:sym typeface="Inter"/>
                          <a:hlinkClick r:id="rId6"/>
                        </a:rPr>
                        <a:t>Nativism</a:t>
                      </a:r>
                      <a:endParaRPr sz="12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81000">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Germans travelled to American port cities across the Atlantic Ocean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Boston, Philadelphia, NY were popular destinations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Seen as a better class of immigrants than the Irish</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Over one million Irish migrated in the 1840s due to famine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Mostly poor/unskilled laborers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No social services set up to help them adjust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Relied on Catholic Church</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Nativists worried about job competition, and growing political power of immigrants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Concerns about European Catholicism</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Fears of the pope as a political figure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Know-Nothing Party</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81" name="Google Shape;81;p1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Diary Entry</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Lives of Immigrants</a:t>
            </a:r>
            <a:endParaRPr sz="2400">
              <a:solidFill>
                <a:schemeClr val="dk1"/>
              </a:solidFill>
              <a:latin typeface="Plus Jakarta Sans Medium"/>
              <a:ea typeface="Plus Jakarta Sans Medium"/>
              <a:cs typeface="Plus Jakarta Sans Medium"/>
              <a:sym typeface="Plus Jakarta Sans Medium"/>
            </a:endParaRPr>
          </a:p>
        </p:txBody>
      </p:sp>
      <p:pic>
        <p:nvPicPr>
          <p:cNvPr id="82" name="Google Shape;82;p1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3" name="Google Shape;83;p16"/>
          <p:cNvGraphicFramePr/>
          <p:nvPr/>
        </p:nvGraphicFramePr>
        <p:xfrm>
          <a:off x="441438" y="1842150"/>
          <a:ext cx="3000000" cy="3000000"/>
        </p:xfrm>
        <a:graphic>
          <a:graphicData uri="http://schemas.openxmlformats.org/drawingml/2006/table">
            <a:tbl>
              <a:tblPr>
                <a:noFill/>
                <a:tableStyleId>{0350F45C-3864-418D-8DBE-A39089689BFD}</a:tableStyleId>
              </a:tblPr>
              <a:tblGrid>
                <a:gridCol w="6432300"/>
              </a:tblGrid>
              <a:tr h="7040425">
                <a:tc>
                  <a:txBody>
                    <a:bodyPr/>
                    <a:lstStyle/>
                    <a:p>
                      <a:pPr indent="0" lvl="0" marL="0" rtl="0" algn="l">
                        <a:lnSpc>
                          <a:spcPct val="115000"/>
                        </a:lnSpc>
                        <a:spcBef>
                          <a:spcPts val="0"/>
                        </a:spcBef>
                        <a:spcAft>
                          <a:spcPts val="0"/>
                        </a:spcAft>
                        <a:buNone/>
                      </a:pPr>
                      <a:r>
                        <a:rPr b="1" lang="en" sz="1000">
                          <a:solidFill>
                            <a:srgbClr val="E95C3D"/>
                          </a:solidFill>
                          <a:latin typeface="Inter"/>
                          <a:ea typeface="Inter"/>
                          <a:cs typeface="Inter"/>
                          <a:sym typeface="Inter"/>
                        </a:rPr>
                        <a:t>Diary of Brigid O’Malley</a:t>
                      </a:r>
                      <a:br>
                        <a:rPr b="1" lang="en" sz="1000">
                          <a:solidFill>
                            <a:srgbClr val="E95C3D"/>
                          </a:solidFill>
                          <a:latin typeface="Inter"/>
                          <a:ea typeface="Inter"/>
                          <a:cs typeface="Inter"/>
                          <a:sym typeface="Inter"/>
                        </a:rPr>
                      </a:br>
                      <a:r>
                        <a:rPr b="1" lang="en" sz="1000">
                          <a:solidFill>
                            <a:srgbClr val="E95C3D"/>
                          </a:solidFill>
                          <a:latin typeface="Inter"/>
                          <a:ea typeface="Inter"/>
                          <a:cs typeface="Inter"/>
                          <a:sym typeface="Inter"/>
                        </a:rPr>
                        <a:t>April 3, 1832</a:t>
                      </a:r>
                      <a:br>
                        <a:rPr b="1" lang="en" sz="1000">
                          <a:solidFill>
                            <a:srgbClr val="E95C3D"/>
                          </a:solidFill>
                          <a:latin typeface="Inter"/>
                          <a:ea typeface="Inter"/>
                          <a:cs typeface="Inter"/>
                          <a:sym typeface="Inter"/>
                        </a:rPr>
                      </a:br>
                      <a:r>
                        <a:rPr b="1" lang="en" sz="1000">
                          <a:solidFill>
                            <a:srgbClr val="E95C3D"/>
                          </a:solidFill>
                          <a:latin typeface="Inter"/>
                          <a:ea typeface="Inter"/>
                          <a:cs typeface="Inter"/>
                          <a:sym typeface="Inter"/>
                        </a:rPr>
                        <a:t>New York City</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Dear Diary,</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My name is Brigid O’Malley, and I am 14 years old. I came to America from County Cork, Ireland, with my older brother Sean. We left because the crops kept failing back home—there was never enough food, and Da said we couldn’t live like that any longer. We sold what little we had and bought passage to America, the land where people say you can make a better life if you work hard enough.</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The journey across the Atlantic Ocean was terrible. We were stuck in the bottom of the ship with many other poor families. It was dark, wet, and smelled awful. People got sick, and I tried not to cry, even when I missed Mam terribly. But I kept thinking about the stories I had heard—about jobs and food and streets lined with gold.</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When we arrived in New York City, I was shocked. There were so many people, carriages, and buildings! But the streets weren’t golden—they were muddy and crowded. Sean and I found a room to rent with another Irish family in a rundown tenement building. The walls are thin, and the whole place smells like cabbage and coal smoke. We all share one water pump outside and one toilet for the whole building.</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Sean got a job unloading crates at the docks, and I started working at a textile mill. The work is long and hard—twelve hours a day, six days a week. The machines are loud, and my hands are always sore from tying threads. Still, it’s better than starving back home.</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Some Americans treat us like dirt. They call us names and say the Irish are dirty and lazy. One shop even had a sign in the window that said, “No Irish Need Apply.” It made me feel small, like we don’t belong.</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rgbClr val="E95C3D"/>
                          </a:solidFill>
                          <a:latin typeface="Inter"/>
                          <a:ea typeface="Inter"/>
                          <a:cs typeface="Inter"/>
                          <a:sym typeface="Inter"/>
                        </a:rPr>
                        <a:t>But even with all the hardships, I’m glad we came. I miss Ireland every day, but I believe there is hope here. I want to save enough money to go to school someday and maybe become a teacher. That way, I can help others like me who come here with nothing but a dream and a bit of courage.</a:t>
                      </a:r>
                      <a:endParaRPr b="1" sz="1000">
                        <a:solidFill>
                          <a:srgbClr val="E95C3D"/>
                        </a:solidFill>
                        <a:latin typeface="Inter"/>
                        <a:ea typeface="Inter"/>
                        <a:cs typeface="Inter"/>
                        <a:sym typeface="Inter"/>
                      </a:endParaRPr>
                    </a:p>
                    <a:p>
                      <a:pPr indent="0" lvl="0" marL="0" rtl="0" algn="l">
                        <a:lnSpc>
                          <a:spcPct val="115000"/>
                        </a:lnSpc>
                        <a:spcBef>
                          <a:spcPts val="1200"/>
                        </a:spcBef>
                        <a:spcAft>
                          <a:spcPts val="1200"/>
                        </a:spcAft>
                        <a:buNone/>
                      </a:pPr>
                      <a:r>
                        <a:rPr b="1" lang="en" sz="1000">
                          <a:solidFill>
                            <a:srgbClr val="E95C3D"/>
                          </a:solidFill>
                          <a:latin typeface="Inter"/>
                          <a:ea typeface="Inter"/>
                          <a:cs typeface="Inter"/>
                          <a:sym typeface="Inter"/>
                        </a:rPr>
                        <a:t>Yours truly,</a:t>
                      </a:r>
                      <a:br>
                        <a:rPr b="1" lang="en" sz="1000">
                          <a:solidFill>
                            <a:srgbClr val="E95C3D"/>
                          </a:solidFill>
                          <a:latin typeface="Inter"/>
                          <a:ea typeface="Inter"/>
                          <a:cs typeface="Inter"/>
                          <a:sym typeface="Inter"/>
                        </a:rPr>
                      </a:br>
                      <a:r>
                        <a:rPr b="1" lang="en" sz="1000">
                          <a:solidFill>
                            <a:srgbClr val="E95C3D"/>
                          </a:solidFill>
                          <a:latin typeface="Inter"/>
                          <a:ea typeface="Inter"/>
                          <a:cs typeface="Inter"/>
                          <a:sym typeface="Inter"/>
                        </a:rPr>
                        <a:t>Brigid</a:t>
                      </a:r>
                      <a:endParaRPr b="1"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